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75" r:id="rId15"/>
    <p:sldId id="276" r:id="rId16"/>
    <p:sldId id="267" r:id="rId17"/>
    <p:sldId id="269" r:id="rId18"/>
    <p:sldId id="289" r:id="rId19"/>
    <p:sldId id="268" r:id="rId20"/>
    <p:sldId id="28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72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5" autoAdjust="0"/>
    <p:restoredTop sz="94669" autoAdjust="0"/>
  </p:normalViewPr>
  <p:slideViewPr>
    <p:cSldViewPr>
      <p:cViewPr>
        <p:scale>
          <a:sx n="119" d="100"/>
          <a:sy n="119" d="100"/>
        </p:scale>
        <p:origin x="-14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352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3175-1CB1-459E-B5B0-B3E57C2B0848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3993-CCC5-41C8-AEA4-9B2F106F6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1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8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6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6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0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8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197"/>
            <a:ext cx="504056" cy="572508"/>
          </a:xfrm>
          <a:prstGeom prst="rect">
            <a:avLst/>
          </a:prstGeom>
        </p:spPr>
      </p:pic>
      <p:sp>
        <p:nvSpPr>
          <p:cNvPr id="7" name="Надпись 2"/>
          <p:cNvSpPr txBox="1">
            <a:spLocks noChangeArrowheads="1"/>
          </p:cNvSpPr>
          <p:nvPr userDrawn="1"/>
        </p:nvSpPr>
        <p:spPr bwMode="auto">
          <a:xfrm>
            <a:off x="90974" y="116632"/>
            <a:ext cx="1456690" cy="91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Russian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National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Committee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1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1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6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96" y="6597352"/>
            <a:ext cx="9108504" cy="216024"/>
          </a:xfrm>
          <a:prstGeom prst="rect">
            <a:avLst/>
          </a:prstGeom>
        </p:spPr>
        <p:txBody>
          <a:bodyPr numCol="2"/>
          <a:lstStyle/>
          <a:p>
            <a:pPr algn="l"/>
            <a:r>
              <a:rPr lang="ru-RU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‹#›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695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Kollegienhaus_universitaet-erlangen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Учеба студентов МЭИ </a:t>
            </a:r>
            <a:br>
              <a:rPr lang="ru-RU" dirty="0"/>
            </a:br>
            <a:r>
              <a:rPr lang="ru-RU" dirty="0"/>
              <a:t>за рубежом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Константин Александрович Орлов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6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MASTER degree program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MPEI-</a:t>
            </a:r>
            <a:r>
              <a:rPr lang="en-US" dirty="0" err="1"/>
              <a:t>Glyndŵr</a:t>
            </a:r>
            <a:r>
              <a:rPr lang="en-US" dirty="0"/>
              <a:t> (Great Britain)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10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7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Glyndŵr</a:t>
            </a:r>
            <a:r>
              <a:rPr lang="en-US" dirty="0"/>
              <a:t> University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11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648048" cy="487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155679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Britain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North-east part of Wales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Wrexham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8000 students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11590"/>
            <a:ext cx="3024336" cy="201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 in Computer Science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60 UK credits from MPEI </a:t>
            </a:r>
          </a:p>
          <a:p>
            <a:r>
              <a:rPr lang="en-US" dirty="0"/>
              <a:t>60 UK credits will be delivered at 6 week MSc Summer School which will be held on June-July 2017</a:t>
            </a:r>
          </a:p>
          <a:p>
            <a:r>
              <a:rPr lang="en-US" dirty="0"/>
              <a:t>MSc dissertation will be conducted at MPEI under Glyndwr University staff supervision</a:t>
            </a:r>
          </a:p>
          <a:p>
            <a:r>
              <a:rPr lang="en-US" dirty="0"/>
              <a:t>ILETS 6.5</a:t>
            </a:r>
          </a:p>
          <a:p>
            <a:endParaRPr lang="en-US" dirty="0"/>
          </a:p>
          <a:p>
            <a:r>
              <a:rPr lang="en-US" dirty="0"/>
              <a:t>The cost of the </a:t>
            </a:r>
            <a:r>
              <a:rPr lang="en-US" dirty="0" err="1"/>
              <a:t>programme</a:t>
            </a:r>
            <a:r>
              <a:rPr lang="en-US" dirty="0"/>
              <a:t> is 3000GBP:</a:t>
            </a:r>
            <a:br>
              <a:rPr lang="en-US" dirty="0"/>
            </a:br>
            <a:r>
              <a:rPr lang="en-US" dirty="0"/>
              <a:t>- tuition fee</a:t>
            </a:r>
            <a:br>
              <a:rPr lang="en-US" dirty="0"/>
            </a:br>
            <a:r>
              <a:rPr lang="en-US" dirty="0"/>
              <a:t>- student accommodation for 6 weeks</a:t>
            </a:r>
            <a:br>
              <a:rPr lang="en-US" dirty="0"/>
            </a:br>
            <a:r>
              <a:rPr lang="en-US" dirty="0"/>
              <a:t>- transfer from and to airport</a:t>
            </a:r>
            <a:br>
              <a:rPr lang="en-US" dirty="0"/>
            </a:br>
            <a:r>
              <a:rPr lang="en-US" dirty="0"/>
              <a:t>- a cultural trip (a bus trip across North Wales)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12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3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5-year students of AVTI</a:t>
            </a:r>
          </a:p>
          <a:p>
            <a:r>
              <a:rPr lang="en-US" dirty="0"/>
              <a:t>5-year students from other Institutes who studied courses (modules) in the areas of Computer Science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13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8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Glyndŵr</a:t>
            </a:r>
            <a:r>
              <a:rPr lang="en-US" dirty="0"/>
              <a:t> University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14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6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Glyndŵr</a:t>
            </a:r>
            <a:r>
              <a:rPr lang="en-US" dirty="0"/>
              <a:t> University: </a:t>
            </a:r>
            <a:br>
              <a:rPr lang="en-US" dirty="0"/>
            </a:br>
            <a:r>
              <a:rPr lang="en-US" dirty="0"/>
              <a:t>Summer school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August 2017</a:t>
            </a:r>
          </a:p>
          <a:p>
            <a:r>
              <a:rPr lang="en-US" dirty="0"/>
              <a:t>Engineering and Computing courses (Mechanical Engineering, Electrical Engineering, Computer Science etc.)</a:t>
            </a:r>
          </a:p>
          <a:p>
            <a:r>
              <a:rPr lang="en-US" dirty="0"/>
              <a:t>The cost is about 1000GBP (including 4-week accommodation)</a:t>
            </a:r>
          </a:p>
          <a:p>
            <a:r>
              <a:rPr lang="en-US" dirty="0"/>
              <a:t>Certificate on English (MPEI): Reading, Writing, Speaking and Listening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15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Wroclaw university of Science and technology (WUST)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degree program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16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Wroclaw (Poland)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student apply for this program this year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of Master study will be done in WUST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17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5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language requirements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TOEFL – 87 points </a:t>
            </a:r>
            <a:r>
              <a:rPr lang="en-US" sz="2400" dirty="0" err="1"/>
              <a:t>iBT</a:t>
            </a:r>
            <a:endParaRPr lang="en-US" sz="2400" dirty="0"/>
          </a:p>
          <a:p>
            <a:r>
              <a:rPr lang="en-US" sz="2400" dirty="0"/>
              <a:t>TOEFL –180 points CBT plus 50 points TSE</a:t>
            </a:r>
          </a:p>
          <a:p>
            <a:r>
              <a:rPr lang="en-US" sz="2400" dirty="0"/>
              <a:t>TOEFL –150 points PBT plus 3.5 points in TWE plus 50 points in TSE</a:t>
            </a:r>
          </a:p>
          <a:p>
            <a:r>
              <a:rPr lang="en-US" sz="2400" dirty="0"/>
              <a:t>Test of English for International Communication (TOEIC) –</a:t>
            </a:r>
            <a:r>
              <a:rPr lang="ru-RU" sz="2400" dirty="0"/>
              <a:t> </a:t>
            </a:r>
            <a:r>
              <a:rPr lang="en-US" sz="2400" dirty="0"/>
              <a:t>700 points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18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8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WUST: Double degree program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Refrigeration and Cryogenics</a:t>
            </a:r>
          </a:p>
          <a:p>
            <a:r>
              <a:rPr lang="en-US" dirty="0"/>
              <a:t>Renewable Sources of Energy</a:t>
            </a:r>
          </a:p>
          <a:p>
            <a:r>
              <a:rPr lang="en-US" dirty="0"/>
              <a:t>Advanced Informatics and Control</a:t>
            </a:r>
          </a:p>
          <a:p>
            <a:r>
              <a:rPr lang="en-US" dirty="0"/>
              <a:t>Internet Engineering</a:t>
            </a:r>
          </a:p>
          <a:p>
            <a:r>
              <a:rPr lang="en-US" dirty="0"/>
              <a:t>Control in Electrical Power Engineering</a:t>
            </a:r>
          </a:p>
          <a:p>
            <a:r>
              <a:rPr lang="en-US" dirty="0"/>
              <a:t>Renewable Energy Systems</a:t>
            </a:r>
          </a:p>
          <a:p>
            <a:r>
              <a:rPr lang="en-US" dirty="0"/>
              <a:t>Production Management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19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 за рубежом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Сотрудничество с Фондом им. проф. </a:t>
            </a:r>
            <a:r>
              <a:rPr lang="ru-RU" dirty="0" err="1"/>
              <a:t>Ридле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Программы двух дипломов:</a:t>
            </a:r>
          </a:p>
          <a:p>
            <a:r>
              <a:rPr lang="en-US" dirty="0"/>
              <a:t>MPEI-</a:t>
            </a:r>
            <a:r>
              <a:rPr lang="en-US" dirty="0" err="1"/>
              <a:t>Glyndŵr</a:t>
            </a:r>
            <a:endParaRPr lang="en-US" dirty="0"/>
          </a:p>
          <a:p>
            <a:r>
              <a:rPr lang="en-US" dirty="0"/>
              <a:t>MPEI-WUST</a:t>
            </a:r>
            <a:endParaRPr lang="ru-RU" dirty="0"/>
          </a:p>
          <a:p>
            <a:r>
              <a:rPr lang="en-US" dirty="0"/>
              <a:t>MPEI-LUT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600 Euro/month is required</a:t>
            </a:r>
          </a:p>
          <a:p>
            <a:endParaRPr lang="en-US" dirty="0"/>
          </a:p>
          <a:p>
            <a:r>
              <a:rPr lang="en-US" dirty="0"/>
              <a:t>Erasmus+ scholarship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20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5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aaristokuv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62" y="404664"/>
            <a:ext cx="5184676" cy="3382722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Lappeenranta University of Technology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degree programs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21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4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MPEI-LUT</a:t>
            </a:r>
            <a:br>
              <a:rPr lang="en-US" dirty="0"/>
            </a:br>
            <a:r>
              <a:rPr lang="en-US" dirty="0"/>
              <a:t>Double degree programs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degree program</a:t>
            </a:r>
          </a:p>
          <a:p>
            <a:r>
              <a:rPr lang="en-US" dirty="0"/>
              <a:t>All students from MPEI</a:t>
            </a:r>
          </a:p>
          <a:p>
            <a:r>
              <a:rPr lang="en-US" dirty="0"/>
              <a:t>10 month study in LUT</a:t>
            </a:r>
          </a:p>
          <a:p>
            <a:r>
              <a:rPr lang="en-US" dirty="0"/>
              <a:t>At the end – two diplomas: MPEI and LUT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22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5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specialties in LUT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ELECTRICAL ENGINEERING:</a:t>
            </a:r>
          </a:p>
          <a:p>
            <a:pPr lvl="1"/>
            <a:r>
              <a:rPr lang="en-US" dirty="0"/>
              <a:t>Solar Economy</a:t>
            </a:r>
          </a:p>
          <a:p>
            <a:pPr lvl="1"/>
            <a:r>
              <a:rPr lang="en-US" dirty="0"/>
              <a:t>Industrial Electronics</a:t>
            </a:r>
          </a:p>
          <a:p>
            <a:r>
              <a:rPr lang="en-US" dirty="0"/>
              <a:t>ENERGY SYSTEMS:</a:t>
            </a:r>
          </a:p>
          <a:p>
            <a:pPr lvl="1"/>
            <a:r>
              <a:rPr lang="en-US" dirty="0"/>
              <a:t>Bio-Energy Systems</a:t>
            </a:r>
          </a:p>
          <a:p>
            <a:pPr lvl="1"/>
            <a:r>
              <a:rPr lang="en-US" dirty="0"/>
              <a:t>Nuclear Engineering</a:t>
            </a:r>
          </a:p>
          <a:p>
            <a:r>
              <a:rPr lang="en-US" dirty="0"/>
              <a:t>MECHANICAL ENGINEERING:</a:t>
            </a:r>
          </a:p>
          <a:p>
            <a:pPr lvl="1"/>
            <a:r>
              <a:rPr lang="en-US" dirty="0"/>
              <a:t>Mechatronic System Design</a:t>
            </a:r>
          </a:p>
          <a:p>
            <a:pPr lvl="1"/>
            <a:r>
              <a:rPr lang="en-US" dirty="0"/>
              <a:t>Welded Metal Structures</a:t>
            </a:r>
          </a:p>
          <a:p>
            <a:pPr lvl="1"/>
            <a:r>
              <a:rPr lang="en-US" dirty="0"/>
              <a:t>Sustainable Production in Mechanical Engineering</a:t>
            </a:r>
          </a:p>
          <a:p>
            <a:r>
              <a:rPr lang="en-US" dirty="0"/>
              <a:t>SUSTAINABILITY SCIENCE AND SOLUTIONS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23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3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 #1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October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year Master degree student apply for program in MPEI</a:t>
            </a:r>
          </a:p>
          <a:p>
            <a:r>
              <a:rPr lang="en-US" b="1" dirty="0"/>
              <a:t>End of November</a:t>
            </a:r>
            <a:r>
              <a:rPr lang="en-US" dirty="0"/>
              <a:t>: Preliminary approval of candidates in MPEI</a:t>
            </a:r>
          </a:p>
          <a:p>
            <a:r>
              <a:rPr lang="en-US" b="1" dirty="0"/>
              <a:t>December</a:t>
            </a:r>
            <a:r>
              <a:rPr lang="en-US" dirty="0"/>
              <a:t>: LUT’s Professors visit to MPEI for interview</a:t>
            </a:r>
          </a:p>
          <a:p>
            <a:r>
              <a:rPr lang="en-US" b="1" dirty="0"/>
              <a:t>December-28</a:t>
            </a:r>
            <a:r>
              <a:rPr lang="en-US" b="1" baseline="30000" dirty="0"/>
              <a:t>th</a:t>
            </a:r>
            <a:r>
              <a:rPr lang="en-US" b="1" dirty="0"/>
              <a:t> of February</a:t>
            </a:r>
            <a:r>
              <a:rPr lang="en-US" dirty="0"/>
              <a:t>: Application on LUT website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24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4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 #2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May</a:t>
            </a:r>
            <a:r>
              <a:rPr lang="en-US" dirty="0"/>
              <a:t>: results from LUT</a:t>
            </a:r>
          </a:p>
          <a:p>
            <a:r>
              <a:rPr lang="en-US" b="1" dirty="0"/>
              <a:t>June</a:t>
            </a:r>
            <a:r>
              <a:rPr lang="en-US" dirty="0"/>
              <a:t>: Preparing documents in MPEI, visa, LUT</a:t>
            </a:r>
          </a:p>
          <a:p>
            <a:r>
              <a:rPr lang="en-US" b="1" dirty="0"/>
              <a:t>July</a:t>
            </a:r>
            <a:r>
              <a:rPr lang="en-US" dirty="0"/>
              <a:t>: LUT summer school</a:t>
            </a:r>
          </a:p>
          <a:p>
            <a:r>
              <a:rPr lang="en-US" b="1" dirty="0"/>
              <a:t>August</a:t>
            </a:r>
            <a:r>
              <a:rPr lang="en-US" dirty="0"/>
              <a:t>: introduction week in LUT</a:t>
            </a:r>
          </a:p>
          <a:p>
            <a:r>
              <a:rPr lang="en-US" b="1" dirty="0"/>
              <a:t>September-May</a:t>
            </a:r>
            <a:r>
              <a:rPr lang="en-US" dirty="0"/>
              <a:t>: study at LUT</a:t>
            </a:r>
          </a:p>
          <a:p>
            <a:r>
              <a:rPr lang="en-US" b="1" dirty="0"/>
              <a:t>June</a:t>
            </a:r>
            <a:r>
              <a:rPr lang="en-US" dirty="0"/>
              <a:t>: presenting diploma project in MPEI</a:t>
            </a:r>
          </a:p>
          <a:p>
            <a:r>
              <a:rPr lang="en-US" b="1" dirty="0"/>
              <a:t>June</a:t>
            </a:r>
            <a:r>
              <a:rPr lang="en-US" dirty="0"/>
              <a:t>: diploma from LUT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25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9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MPEI-LUT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LUT is ready to admit about 50 students from 50 each year</a:t>
            </a:r>
          </a:p>
          <a:p>
            <a:r>
              <a:rPr lang="en-US" dirty="0"/>
              <a:t>About 10-15 students apply each year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26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7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students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Choosing proper specialty in LUT</a:t>
            </a:r>
          </a:p>
          <a:p>
            <a:r>
              <a:rPr lang="en-US" dirty="0"/>
              <a:t>English language skill</a:t>
            </a:r>
          </a:p>
          <a:p>
            <a:r>
              <a:rPr lang="en-US" dirty="0"/>
              <a:t>Financial questions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27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1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10 months study at European University</a:t>
            </a:r>
          </a:p>
          <a:p>
            <a:r>
              <a:rPr lang="en-US" dirty="0"/>
              <a:t>Significantly improving of English language skills</a:t>
            </a:r>
          </a:p>
          <a:p>
            <a:r>
              <a:rPr lang="en-US" dirty="0"/>
              <a:t>Two diplomas</a:t>
            </a:r>
          </a:p>
          <a:p>
            <a:r>
              <a:rPr lang="en-US" dirty="0"/>
              <a:t>Possibility to find work in Finland company </a:t>
            </a:r>
            <a:r>
              <a:rPr lang="ru-RU" dirty="0"/>
              <a:t>(</a:t>
            </a:r>
            <a:r>
              <a:rPr lang="en-US" dirty="0"/>
              <a:t>practice)</a:t>
            </a:r>
          </a:p>
          <a:p>
            <a:r>
              <a:rPr lang="en-US" dirty="0"/>
              <a:t>More easy to apply for working in international company after graduation</a:t>
            </a:r>
          </a:p>
          <a:p>
            <a:r>
              <a:rPr lang="en-US" dirty="0"/>
              <a:t>Last but not least: </a:t>
            </a:r>
            <a:r>
              <a:rPr lang="en-US" b="1" dirty="0"/>
              <a:t>open the mind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28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5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language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TOEFL 	65 </a:t>
            </a:r>
            <a:r>
              <a:rPr lang="en-US" dirty="0" err="1"/>
              <a:t>iBT</a:t>
            </a:r>
            <a:r>
              <a:rPr lang="en-US" dirty="0"/>
              <a:t> or 513 PBT</a:t>
            </a:r>
          </a:p>
          <a:p>
            <a:r>
              <a:rPr lang="en-US" dirty="0"/>
              <a:t>Academic IELTS 	5.5</a:t>
            </a:r>
          </a:p>
          <a:p>
            <a:r>
              <a:rPr lang="en-US" dirty="0"/>
              <a:t>PTE Academic 	46 </a:t>
            </a:r>
          </a:p>
          <a:p>
            <a:r>
              <a:rPr lang="en-US" dirty="0"/>
              <a:t>Cambridge English 	CAE/CPE level C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29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3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STUDYABROAD.MPEI.RU</a:t>
            </a:r>
            <a:endParaRPr lang="ru-RU" b="1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22313" y="3789039"/>
            <a:ext cx="7772400" cy="6178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http://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4752528" cy="420028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085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Tuition fee: 10000 Euro</a:t>
            </a:r>
          </a:p>
          <a:p>
            <a:r>
              <a:rPr lang="en-US" dirty="0"/>
              <a:t>Living expenses: 5000 Euro</a:t>
            </a:r>
          </a:p>
          <a:p>
            <a:r>
              <a:rPr lang="en-US" dirty="0"/>
              <a:t>English test fee, fee for visa, travelling, translation of the official documents: ~1000 Euro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30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from LUT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 Scholarship</a:t>
            </a:r>
          </a:p>
          <a:p>
            <a:pPr lvl="1"/>
            <a:r>
              <a:rPr lang="en-US" dirty="0"/>
              <a:t>covering for the tuition fee and the living expenses</a:t>
            </a:r>
          </a:p>
          <a:p>
            <a:r>
              <a:rPr lang="en-US" dirty="0"/>
              <a:t>Tuition Fee Scholarship</a:t>
            </a:r>
          </a:p>
          <a:p>
            <a:pPr lvl="1"/>
            <a:r>
              <a:rPr lang="en-US" dirty="0"/>
              <a:t>covering for 100 % of the tuition fee</a:t>
            </a:r>
          </a:p>
          <a:p>
            <a:r>
              <a:rPr lang="en-US" dirty="0"/>
              <a:t>Tuition Fee Scholarship</a:t>
            </a:r>
          </a:p>
          <a:p>
            <a:pPr lvl="1"/>
            <a:r>
              <a:rPr lang="en-US" dirty="0"/>
              <a:t>covering for 50 % of the tuition fee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Offered based on academic excellence!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31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3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Lappeenranta University of Technology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Winter and Summer Schools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32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0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Winter and Summer Schools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LUT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Summer: 17 July - 11 August 2017</a:t>
            </a:r>
          </a:p>
          <a:p>
            <a:r>
              <a:rPr lang="en-US" dirty="0"/>
              <a:t>Fees for partner university students tuition fee: for 3-4 weeks 795 EUR / for 2 weeks 595 EUR. The tuition fee includes course material, lunch and social activities.</a:t>
            </a:r>
          </a:p>
          <a:p>
            <a:r>
              <a:rPr lang="en-US" dirty="0"/>
              <a:t>Accommodation: for 3–4 weeks 500 EUR / for 2 weeks 400 EUR.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Winter: 9 January - 3 March 2017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33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34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STUDYABROAD.MPEI.RU</a:t>
            </a:r>
            <a:endParaRPr lang="ru-RU" b="1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22313" y="3789039"/>
            <a:ext cx="7772400" cy="6178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http://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4752528" cy="420028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36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Konstantin Orlov, MPEI</a:t>
            </a:r>
            <a:br>
              <a:rPr lang="en-US" dirty="0"/>
            </a:br>
            <a:r>
              <a:rPr lang="en-US" u="sng" dirty="0"/>
              <a:t>OrlovKA@mpei.ru</a:t>
            </a:r>
            <a:endParaRPr lang="ru-RU" u="sng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questions?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35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1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4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effectLst/>
              </a:rPr>
              <a:t>ФОНД ИМ. ПРОФ. 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КЛАУСА РИДЛЕ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852936"/>
            <a:ext cx="2586811" cy="3711748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3548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Проф. Клаус </a:t>
            </a:r>
            <a:r>
              <a:rPr lang="ru-RU" dirty="0" err="1"/>
              <a:t>Ридле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Бывший глава дивизиона «Gas </a:t>
            </a:r>
            <a:r>
              <a:rPr lang="ru-RU" dirty="0" err="1"/>
              <a:t>Turbines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Econopacs</a:t>
            </a:r>
            <a:r>
              <a:rPr lang="ru-RU" dirty="0"/>
              <a:t>» подразделения «</a:t>
            </a:r>
            <a:r>
              <a:rPr lang="ru-RU" dirty="0" err="1"/>
              <a:t>Siemens</a:t>
            </a:r>
            <a:r>
              <a:rPr lang="ru-RU" dirty="0"/>
              <a:t> Power </a:t>
            </a:r>
            <a:r>
              <a:rPr lang="ru-RU" dirty="0" err="1"/>
              <a:t>Generation</a:t>
            </a:r>
            <a:r>
              <a:rPr lang="ru-RU" dirty="0"/>
              <a:t>»</a:t>
            </a:r>
          </a:p>
          <a:p>
            <a:r>
              <a:rPr lang="ru-RU" dirty="0"/>
              <a:t>Лауреат премии «Глобальная энергия»’2005</a:t>
            </a:r>
          </a:p>
          <a:p>
            <a:r>
              <a:rPr lang="ru-RU" dirty="0"/>
              <a:t>В 2005 из его личных средств на базе университета Фридриха–Александра (ФАУ) (г. г. </a:t>
            </a:r>
            <a:r>
              <a:rPr lang="ru-RU" dirty="0" err="1"/>
              <a:t>Эрланген</a:t>
            </a:r>
            <a:r>
              <a:rPr lang="ru-RU" dirty="0"/>
              <a:t>–Нюрнберг,  Германия) был создан Фонд им. проф. </a:t>
            </a:r>
            <a:r>
              <a:rPr lang="ru-RU" dirty="0" err="1"/>
              <a:t>Ридле</a:t>
            </a:r>
            <a:endParaRPr lang="ru-RU" dirty="0"/>
          </a:p>
          <a:p>
            <a:r>
              <a:rPr lang="ru-RU" dirty="0"/>
              <a:t>В 2006 переговоры в МЭИ с участием д-ра М. </a:t>
            </a:r>
            <a:r>
              <a:rPr lang="ru-RU" dirty="0" err="1"/>
              <a:t>Гитцельса</a:t>
            </a:r>
            <a:r>
              <a:rPr lang="ru-RU" dirty="0"/>
              <a:t> («Сименс»): использование стипендий Фонда К. </a:t>
            </a:r>
            <a:r>
              <a:rPr lang="ru-RU" dirty="0" err="1"/>
              <a:t>Ридле</a:t>
            </a:r>
            <a:r>
              <a:rPr lang="ru-RU" dirty="0"/>
              <a:t> для студентов и аспирантов МЭИ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5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9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Сотрудничество с Фондом им. проф. Клауса </a:t>
            </a:r>
            <a:r>
              <a:rPr lang="ru-RU" dirty="0" err="1"/>
              <a:t>Ридле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Стипендии на выполнении УНИР в МЭИ</a:t>
            </a:r>
          </a:p>
          <a:p>
            <a:endParaRPr lang="ru-RU" dirty="0"/>
          </a:p>
          <a:p>
            <a:r>
              <a:rPr lang="ru-RU" dirty="0"/>
              <a:t>Гранты на 6-месячную стажировку в Германии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6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8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Стипендии Фонда им.</a:t>
            </a:r>
            <a:br>
              <a:rPr lang="ru-RU" dirty="0"/>
            </a:br>
            <a:r>
              <a:rPr lang="ru-RU" dirty="0"/>
              <a:t>проф. </a:t>
            </a:r>
            <a:r>
              <a:rPr lang="ru-RU" dirty="0" err="1"/>
              <a:t>Ридле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Учеба в МЭИ</a:t>
            </a:r>
          </a:p>
          <a:p>
            <a:r>
              <a:rPr lang="ru-RU" dirty="0"/>
              <a:t>Весенний семестр 5-го курса</a:t>
            </a:r>
          </a:p>
          <a:p>
            <a:r>
              <a:rPr lang="ru-RU" dirty="0"/>
              <a:t>Большинство стипендиатов получает в дальнейшем грант на 6-месячную учебу в Германии</a:t>
            </a:r>
          </a:p>
          <a:p>
            <a:r>
              <a:rPr lang="ru-RU" dirty="0"/>
              <a:t>Для студентов ИТАЭ, каф. ПГТ, каф. ТМПУ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7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Гранты Фонда им.</a:t>
            </a:r>
            <a:br>
              <a:rPr lang="ru-RU" dirty="0"/>
            </a:br>
            <a:r>
              <a:rPr lang="ru-RU" dirty="0"/>
              <a:t>проф. </a:t>
            </a:r>
            <a:r>
              <a:rPr lang="ru-RU" dirty="0" err="1"/>
              <a:t>Ридле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Учеба в Университете Фридриха-Александра (ФАУ), г. </a:t>
            </a:r>
            <a:r>
              <a:rPr lang="ru-RU" dirty="0" err="1"/>
              <a:t>Эрланген</a:t>
            </a:r>
            <a:r>
              <a:rPr lang="ru-RU" dirty="0"/>
              <a:t> и г. Нюрнберг, Германия</a:t>
            </a:r>
          </a:p>
          <a:p>
            <a:r>
              <a:rPr lang="ru-RU" dirty="0"/>
              <a:t>Обучение с октября по март (6-й год обучения)</a:t>
            </a:r>
          </a:p>
          <a:p>
            <a:r>
              <a:rPr lang="ru-RU" dirty="0"/>
              <a:t>Для студентов 5-го курса: ИТАЭ, каф. ПГТ, каф. ТМПУ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8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0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заявки по программам Фонда им. проф. </a:t>
            </a:r>
            <a:r>
              <a:rPr lang="ru-RU" dirty="0" err="1"/>
              <a:t>Ридле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ru-RU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ноября 2016 г., г. Москва, НИУ «МЭИ»</a:t>
            </a:r>
          </a:p>
          <a:p>
            <a:pPr algn="r"/>
            <a:fld id="{45329A0F-7965-4687-9F7E-1711410EDF7E}" type="slidenum">
              <a:rPr lang="ru-RU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r"/>
              <a:t>9</a:t>
            </a:fld>
            <a:endParaRPr lang="ru-RU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 descr="Kollegienhaus universitaet-erlang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994" y="3789040"/>
            <a:ext cx="392596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Заполни анкету на русском и английском языках</a:t>
            </a:r>
            <a:r>
              <a:rPr lang="en-US" dirty="0"/>
              <a:t> (</a:t>
            </a:r>
            <a:r>
              <a:rPr lang="en-US" u="sng" dirty="0"/>
              <a:t>studyadroad.mpei.ru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Выслать анкету на </a:t>
            </a:r>
            <a:r>
              <a:rPr lang="en-US" dirty="0"/>
              <a:t>email:</a:t>
            </a:r>
            <a:br>
              <a:rPr lang="en-US" dirty="0"/>
            </a:br>
            <a:r>
              <a:rPr lang="en-US" u="sng" dirty="0"/>
              <a:t>OrlovKA@mpei.ru</a:t>
            </a:r>
            <a:endParaRPr lang="ru-RU" u="sng" dirty="0"/>
          </a:p>
          <a:p>
            <a:r>
              <a:rPr lang="ru-RU" dirty="0"/>
              <a:t>Срок: до конца </a:t>
            </a:r>
            <a:br>
              <a:rPr lang="ru-RU" dirty="0"/>
            </a:br>
            <a:r>
              <a:rPr lang="ru-RU" dirty="0"/>
              <a:t>декабря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EE5944FCB2D64EAF712E9FF85AE725" ma:contentTypeVersion="1" ma:contentTypeDescription="Создание документа." ma:contentTypeScope="" ma:versionID="33baaef1756f12ba67bc5ece478f6f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da5aff67b4359b320f32e5377ff19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BC2B7B-4950-43D8-AD12-B9A48D526CAA}"/>
</file>

<file path=customXml/itemProps2.xml><?xml version="1.0" encoding="utf-8"?>
<ds:datastoreItem xmlns:ds="http://schemas.openxmlformats.org/officeDocument/2006/customXml" ds:itemID="{0BEF25B6-2E94-4728-A9F0-EB3E55C7436B}"/>
</file>

<file path=customXml/itemProps3.xml><?xml version="1.0" encoding="utf-8"?>
<ds:datastoreItem xmlns:ds="http://schemas.openxmlformats.org/officeDocument/2006/customXml" ds:itemID="{709E48C9-3680-48AE-99BE-8937FBE3C14E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</TotalTime>
  <Words>1387</Words>
  <Application>Microsoft Office PowerPoint</Application>
  <PresentationFormat>Экран (4:3)</PresentationFormat>
  <Paragraphs>235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Учеба студентов МЭИ  за рубежом</vt:lpstr>
      <vt:lpstr>Образование за рубежом</vt:lpstr>
      <vt:lpstr>Презентация PowerPoint</vt:lpstr>
      <vt:lpstr>Презентация PowerPoint</vt:lpstr>
      <vt:lpstr>Проф. Клаус Ридле</vt:lpstr>
      <vt:lpstr>Сотрудничество с Фондом им. проф. Клауса Ридле</vt:lpstr>
      <vt:lpstr>Стипендии Фонда им. проф. Ридле</vt:lpstr>
      <vt:lpstr>Гранты Фонда им. проф. Ридле</vt:lpstr>
      <vt:lpstr>Подача заявки по программам Фонда им. проф. Ридле</vt:lpstr>
      <vt:lpstr>Double MASTER degree program</vt:lpstr>
      <vt:lpstr>Glyndŵr University</vt:lpstr>
      <vt:lpstr>MSc in Computer Science</vt:lpstr>
      <vt:lpstr>Who can apply?</vt:lpstr>
      <vt:lpstr>Summer school</vt:lpstr>
      <vt:lpstr>Glyndŵr University:  Summer school</vt:lpstr>
      <vt:lpstr>Wroclaw university of Science and technology (WUST)</vt:lpstr>
      <vt:lpstr>WUST</vt:lpstr>
      <vt:lpstr>English language requirements</vt:lpstr>
      <vt:lpstr>WUST: Double degree program</vt:lpstr>
      <vt:lpstr>Finances</vt:lpstr>
      <vt:lpstr>Lappeenranta University of Technology</vt:lpstr>
      <vt:lpstr>MPEI-LUT Double degree programs</vt:lpstr>
      <vt:lpstr>List of specialties in LUT</vt:lpstr>
      <vt:lpstr>Timetable #1</vt:lpstr>
      <vt:lpstr>Timetable #2</vt:lpstr>
      <vt:lpstr>MPEI-LUT</vt:lpstr>
      <vt:lpstr>Challenges for students</vt:lpstr>
      <vt:lpstr>Motivation</vt:lpstr>
      <vt:lpstr>English language skills</vt:lpstr>
      <vt:lpstr>Financial questions</vt:lpstr>
      <vt:lpstr>Scholarship from LUT</vt:lpstr>
      <vt:lpstr>Lappeenranta University of Technology</vt:lpstr>
      <vt:lpstr>Winter and Summer Schools in LUT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 Orlov</dc:creator>
  <cp:lastModifiedBy>Тарасов Александр Евгеньевич</cp:lastModifiedBy>
  <cp:revision>275</cp:revision>
  <dcterms:created xsi:type="dcterms:W3CDTF">2013-03-12T08:10:54Z</dcterms:created>
  <dcterms:modified xsi:type="dcterms:W3CDTF">2016-11-24T10:20:20Z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0x010100CCEE5944FCB2D64EAF712E9FF85AE725</vt:lpwstr>
  </property>
</Properties>
</file>